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illey_header_0ae49e66fcaa43539008567a9db0ec33.jpeg" descr="lilley_header_0ae49e66fcaa43539008567a9db0ec33.jpe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7173" r="0" b="7173"/>
          <a:stretch>
            <a:fillRect/>
          </a:stretch>
        </p:blipFill>
        <p:spPr>
          <a:xfrm>
            <a:off x="3125968" y="673100"/>
            <a:ext cx="18135601" cy="8737600"/>
          </a:xfrm>
          <a:prstGeom prst="rect">
            <a:avLst/>
          </a:prstGeom>
        </p:spPr>
      </p:pic>
      <p:sp>
        <p:nvSpPr>
          <p:cNvPr id="138" name="GestureLin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GestureLink</a:t>
            </a:r>
          </a:p>
        </p:txBody>
      </p:sp>
      <p:sp>
        <p:nvSpPr>
          <p:cNvPr id="139" name="Real-Time Sign Language Translation Agent with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59459">
              <a:defRPr sz="4968"/>
            </a:pPr>
            <a:r>
              <a:t>Real-Time Sign Language Translation Agent with </a:t>
            </a:r>
          </a:p>
          <a:p>
            <a:pPr defTabSz="759459">
              <a:defRPr sz="4968"/>
            </a:pPr>
            <a:r>
              <a:t>Context-Aware Assistance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ign Language Recognition (Computer Vision):…"/>
          <p:cNvSpPr txBox="1"/>
          <p:nvPr>
            <p:ph type="body" idx="1"/>
          </p:nvPr>
        </p:nvSpPr>
        <p:spPr>
          <a:xfrm>
            <a:off x="1689100" y="442889"/>
            <a:ext cx="21005800" cy="13116583"/>
          </a:xfrm>
          <a:prstGeom prst="rect">
            <a:avLst/>
          </a:prstGeom>
        </p:spPr>
        <p:txBody>
          <a:bodyPr/>
          <a:lstStyle/>
          <a:p>
            <a:pPr marL="529166" indent="-529166" defTabSz="457200">
              <a:spcBef>
                <a:spcPts val="1300"/>
              </a:spcBef>
              <a:defRPr b="1"/>
            </a:pPr>
            <a:r>
              <a:t>Sign Language Recognition (Computer Vision):</a:t>
            </a: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2" marL="1799166" indent="-529166" defTabSz="457200">
              <a:spcBef>
                <a:spcPts val="0"/>
              </a:spcBef>
              <a:defRPr sz="4000"/>
            </a:pPr>
            <a:r>
              <a:rPr b="1"/>
              <a:t>Objective</a:t>
            </a:r>
            <a:r>
              <a:t>: </a:t>
            </a:r>
            <a:r>
              <a:rPr sz="3600"/>
              <a:t>Develop a real-time sign language recognition system.</a:t>
            </a:r>
          </a:p>
          <a:p>
            <a:pPr lvl="2" marL="1799166" indent="-529166" defTabSz="457200">
              <a:spcBef>
                <a:spcPts val="0"/>
              </a:spcBef>
              <a:defRPr sz="4000"/>
            </a:pPr>
            <a:r>
              <a:rPr b="1"/>
              <a:t>Steps</a:t>
            </a:r>
            <a:r>
              <a:t>:</a:t>
            </a:r>
          </a:p>
          <a:p>
            <a:pPr lvl="3" marL="2434166" indent="-529166" defTabSz="457200">
              <a:spcBef>
                <a:spcPts val="0"/>
              </a:spcBef>
              <a:defRPr sz="3600"/>
            </a:pPr>
            <a:r>
              <a:t>Train a deep learning model (e.g., CNN, Transformer-based architectures) on preprocessed data.</a:t>
            </a:r>
          </a:p>
          <a:p>
            <a:pPr lvl="3" marL="2434166" indent="-529166" defTabSz="457200">
              <a:spcBef>
                <a:spcPts val="0"/>
              </a:spcBef>
              <a:defRPr sz="3600"/>
            </a:pPr>
            <a:r>
              <a:t>Use transfer learning to adapt models for regional sign languages with limited data.</a:t>
            </a:r>
          </a:p>
          <a:p>
            <a:pPr lvl="3" marL="2434166" indent="-529166" defTabSz="457200">
              <a:spcBef>
                <a:spcPts val="0"/>
              </a:spcBef>
              <a:defRPr sz="3600"/>
            </a:pPr>
            <a:r>
              <a:t>Optimise for real-time performance using lightweight frameworks (e.g., TensorFlow Lite, ONNX).</a:t>
            </a:r>
          </a:p>
          <a:p>
            <a:pPr lvl="3" marL="2434166" indent="-529166" defTabSz="457200">
              <a:spcBef>
                <a:spcPts val="0"/>
              </a:spcBef>
              <a:defRPr sz="3600"/>
            </a:pPr>
            <a:r>
              <a:t>Integrate with a webcam or smartphone camera for live gesture detection.</a:t>
            </a:r>
          </a:p>
          <a:p>
            <a:pPr lvl="3" marL="2434166" indent="-529166" defTabSz="457200">
              <a:spcBef>
                <a:spcPts val="0"/>
              </a:spcBef>
              <a:defRPr sz="3600"/>
            </a:pPr>
          </a:p>
          <a:p>
            <a:pPr lvl="3" marL="0" indent="1371600" defTabSz="457200">
              <a:spcBef>
                <a:spcPts val="0"/>
              </a:spcBef>
              <a:buSzTx/>
              <a:buNone/>
              <a:defRPr sz="3600"/>
            </a:pPr>
          </a:p>
          <a:p>
            <a:pPr marL="476250" indent="-476250" defTabSz="457200">
              <a:spcBef>
                <a:spcPts val="1300"/>
              </a:spcBef>
              <a:defRPr b="1"/>
            </a:pPr>
            <a:r>
              <a:t>Translation and Conversation (Natural Language Processing):</a:t>
            </a: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2" marL="1666875" indent="-396875" defTabSz="457200">
              <a:spcBef>
                <a:spcPts val="1300"/>
              </a:spcBef>
              <a:defRPr b="1"/>
            </a:pPr>
            <a:r>
              <a:rPr sz="4000"/>
              <a:t>Objective</a:t>
            </a:r>
            <a:r>
              <a:t>: </a:t>
            </a:r>
            <a:r>
              <a:rPr b="0" sz="3600"/>
              <a:t>Enable bidirectional communication between sign language and text</a:t>
            </a:r>
            <a:endParaRPr b="0" sz="3600"/>
          </a:p>
          <a:p>
            <a:pPr lvl="2" marL="1666875" indent="-396875" defTabSz="457200">
              <a:spcBef>
                <a:spcPts val="1300"/>
              </a:spcBef>
              <a:defRPr b="1"/>
            </a:pPr>
            <a:r>
              <a:rPr sz="4000"/>
              <a:t>Steps</a:t>
            </a:r>
            <a:r>
              <a:rPr b="0"/>
              <a:t>:</a:t>
            </a:r>
            <a:endParaRPr b="0"/>
          </a:p>
          <a:p>
            <a:pPr lvl="3" marL="2381250" indent="-476250" defTabSz="457200">
              <a:spcBef>
                <a:spcPts val="0"/>
              </a:spcBef>
              <a:defRPr sz="3600"/>
            </a:pPr>
            <a:r>
              <a:rPr b="1"/>
              <a:t>Sign-to-Text</a:t>
            </a:r>
            <a:r>
              <a:t>: Use sequence models (e.g., Transformers) to map detected gestures to text.</a:t>
            </a:r>
          </a:p>
          <a:p>
            <a:pPr lvl="3" marL="2381250" indent="-476250" defTabSz="457200">
              <a:spcBef>
                <a:spcPts val="0"/>
              </a:spcBef>
              <a:defRPr sz="3600"/>
            </a:pPr>
            <a:r>
              <a:rPr b="1"/>
              <a:t>Text-to-Speech</a:t>
            </a:r>
            <a:r>
              <a:t>: Integrate TTS APIs (e.g., Google Cloud, Amazon Polly) for vocal responses.</a:t>
            </a:r>
          </a:p>
          <a:p>
            <a:pPr lvl="3" marL="2381250" indent="-476250" defTabSz="457200">
              <a:spcBef>
                <a:spcPts val="0"/>
              </a:spcBef>
              <a:defRPr sz="3600"/>
            </a:pPr>
            <a:r>
              <a:rPr b="1"/>
              <a:t>Text-to-Sign</a:t>
            </a:r>
            <a:r>
              <a:t>: Develop an animation system to convert text into sign language avatars.</a:t>
            </a:r>
          </a:p>
          <a:p>
            <a:pPr lvl="3" marL="2381250" indent="-476250" defTabSz="457200">
              <a:spcBef>
                <a:spcPts val="0"/>
              </a:spcBef>
              <a:defRPr sz="3600"/>
            </a:pPr>
            <a:r>
              <a:t>Use </a:t>
            </a:r>
            <a:r>
              <a:rPr b="1"/>
              <a:t>LangChain</a:t>
            </a:r>
            <a:r>
              <a:t> to orchestrate workflows (e.g., triggering RAG for complex queries).</a:t>
            </a:r>
          </a:p>
        </p:txBody>
      </p:sp>
      <p:pic>
        <p:nvPicPr>
          <p:cNvPr id="167" name="2022-02-17-Sign-Language.png" descr="2022-02-17-Sign-Language.png"/>
          <p:cNvPicPr>
            <a:picLocks noChangeAspect="1"/>
          </p:cNvPicPr>
          <p:nvPr/>
        </p:nvPicPr>
        <p:blipFill>
          <a:blip r:embed="rId2">
            <a:alphaModFix amt="12026"/>
            <a:extLst/>
          </a:blip>
          <a:stretch>
            <a:fillRect/>
          </a:stretch>
        </p:blipFill>
        <p:spPr>
          <a:xfrm>
            <a:off x="2667000" y="1806880"/>
            <a:ext cx="19050000" cy="1038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ontextual Assistance (Retrieval-Augmented Generation - RAG):…"/>
          <p:cNvSpPr txBox="1"/>
          <p:nvPr>
            <p:ph type="body" idx="1"/>
          </p:nvPr>
        </p:nvSpPr>
        <p:spPr>
          <a:xfrm>
            <a:off x="1286254" y="-1636691"/>
            <a:ext cx="21005801" cy="16425075"/>
          </a:xfrm>
          <a:prstGeom prst="rect">
            <a:avLst/>
          </a:prstGeom>
        </p:spPr>
        <p:txBody>
          <a:bodyPr/>
          <a:lstStyle/>
          <a:p>
            <a:pPr lvl="1" defTabSz="457200">
              <a:spcBef>
                <a:spcPts val="1300"/>
              </a:spcBef>
              <a:defRPr b="1"/>
            </a:pPr>
            <a:r>
              <a:t>Contextual Assistance (Retrieval-Augmented Generation - RAG):</a:t>
            </a: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2" marL="1799166" indent="-529166" defTabSz="457200">
              <a:spcBef>
                <a:spcPts val="1300"/>
              </a:spcBef>
              <a:defRPr b="1"/>
            </a:pPr>
            <a:r>
              <a:rPr sz="4000"/>
              <a:t>Objective</a:t>
            </a:r>
            <a:r>
              <a:t>: </a:t>
            </a:r>
            <a:r>
              <a:rPr b="0" sz="3600"/>
              <a:t>Provide real-time, context-aware information retrieval.</a:t>
            </a:r>
            <a:endParaRPr b="0" sz="3600"/>
          </a:p>
          <a:p>
            <a:pPr lvl="2" defTabSz="457200">
              <a:spcBef>
                <a:spcPts val="1300"/>
              </a:spcBef>
              <a:defRPr b="1"/>
            </a:pPr>
            <a:endParaRPr b="0" sz="3600"/>
          </a:p>
          <a:p>
            <a:pPr lvl="2" defTabSz="457200">
              <a:spcBef>
                <a:spcPts val="1300"/>
              </a:spcBef>
              <a:defRPr b="1" sz="4000"/>
            </a:pPr>
            <a:r>
              <a:t>Steps:</a:t>
            </a:r>
            <a:endParaRPr b="0"/>
          </a:p>
          <a:p>
            <a:pPr lvl="4" marL="3016250" indent="-476250" defTabSz="457200">
              <a:spcBef>
                <a:spcPts val="0"/>
              </a:spcBef>
              <a:defRPr sz="3600"/>
            </a:pPr>
            <a:r>
              <a:t>Fine-tune a pre-trained language model (e.g., GPT, BERT) </a:t>
            </a:r>
          </a:p>
          <a:p>
            <a:pPr lvl="8" marL="0" indent="3657600" defTabSz="457200">
              <a:spcBef>
                <a:spcPts val="0"/>
              </a:spcBef>
              <a:buSzTx/>
              <a:buNone/>
              <a:defRPr sz="3600"/>
            </a:pPr>
            <a:r>
              <a:t>for domain-specific queries.</a:t>
            </a:r>
          </a:p>
          <a:p>
            <a:pPr lvl="4" marL="3016250" indent="-476250" defTabSz="457200">
              <a:spcBef>
                <a:spcPts val="0"/>
              </a:spcBef>
              <a:defRPr sz="3600"/>
            </a:pPr>
            <a:r>
              <a:t>Implement a retrieval mechanism to fetch relevant documents or </a:t>
            </a:r>
          </a:p>
          <a:p>
            <a:pPr lvl="8" marL="0" indent="3657600" defTabSz="457200">
              <a:spcBef>
                <a:spcPts val="0"/>
              </a:spcBef>
              <a:buSzTx/>
              <a:buNone/>
              <a:defRPr sz="3600"/>
            </a:pPr>
            <a:r>
              <a:t>data based on user queries.</a:t>
            </a:r>
          </a:p>
          <a:p>
            <a:pPr lvl="4" marL="3016250" indent="-476250" defTabSz="457200">
              <a:spcBef>
                <a:spcPts val="0"/>
              </a:spcBef>
              <a:defRPr sz="3600"/>
            </a:pPr>
            <a:r>
              <a:t>Generate concise, accurate responses using the RAG pipeline.</a:t>
            </a:r>
          </a:p>
          <a:p>
            <a:pPr lvl="3" marL="2381250" indent="-476250" defTabSz="457200">
              <a:spcBef>
                <a:spcPts val="0"/>
              </a:spcBef>
              <a:defRPr sz="3600"/>
            </a:pPr>
          </a:p>
          <a:p>
            <a:pPr lvl="3" marL="0" indent="1371600" defTabSz="457200">
              <a:spcBef>
                <a:spcPts val="0"/>
              </a:spcBef>
              <a:buSzTx/>
              <a:buNone/>
              <a:defRPr sz="3600"/>
            </a:pPr>
          </a:p>
          <a:p>
            <a:pPr lvl="1" defTabSz="457200">
              <a:spcBef>
                <a:spcPts val="1300"/>
              </a:spcBef>
              <a:defRPr b="1"/>
            </a:pPr>
            <a:r>
              <a:t>System Integration and Deployment:</a:t>
            </a: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2" marL="1799166" indent="-529166" defTabSz="457200">
              <a:spcBef>
                <a:spcPts val="0"/>
              </a:spcBef>
              <a:defRPr sz="4000"/>
            </a:pPr>
            <a:r>
              <a:rPr b="1"/>
              <a:t>Objective</a:t>
            </a:r>
            <a:r>
              <a:t>: </a:t>
            </a:r>
            <a:r>
              <a:rPr sz="3600"/>
              <a:t>Combine all components into a cohesive, user-friendly system.</a:t>
            </a:r>
            <a:endParaRPr sz="3600"/>
          </a:p>
          <a:p>
            <a:pPr lvl="2" marL="0" indent="914400" defTabSz="457200">
              <a:spcBef>
                <a:spcPts val="0"/>
              </a:spcBef>
              <a:buSzTx/>
              <a:buNone/>
              <a:defRPr sz="4000"/>
            </a:pPr>
          </a:p>
          <a:p>
            <a:pPr lvl="2" marL="1799166" indent="-529166" defTabSz="457200">
              <a:spcBef>
                <a:spcPts val="400"/>
              </a:spcBef>
              <a:defRPr b="1" sz="4000"/>
            </a:pPr>
            <a:r>
              <a:t>Steps</a:t>
            </a:r>
            <a:r>
              <a:rPr b="0"/>
              <a:t>:</a:t>
            </a:r>
            <a:endParaRPr b="0"/>
          </a:p>
          <a:p>
            <a:pPr lvl="4" marL="3016250" indent="-476250" defTabSz="457200">
              <a:spcBef>
                <a:spcPts val="0"/>
              </a:spcBef>
              <a:defRPr sz="3600"/>
            </a:pPr>
            <a:r>
              <a:t>Develop a web/mobile interface for seamless user interaction.</a:t>
            </a:r>
          </a:p>
          <a:p>
            <a:pPr lvl="4" marL="3016250" indent="-476250" defTabSz="457200">
              <a:spcBef>
                <a:spcPts val="0"/>
              </a:spcBef>
              <a:defRPr sz="3600"/>
            </a:pPr>
            <a:r>
              <a:t>Use Flask/Django for backend and React Native for frontend development.</a:t>
            </a:r>
          </a:p>
          <a:p>
            <a:pPr lvl="4" marL="3016250" indent="-476250" defTabSz="457200">
              <a:spcBef>
                <a:spcPts val="0"/>
              </a:spcBef>
              <a:defRPr sz="3600"/>
            </a:pPr>
            <a:r>
              <a:t>Integrate CV, NLP, and RAG modules into a unified pipeline.</a:t>
            </a:r>
          </a:p>
          <a:p>
            <a:pPr lvl="4" marL="3016250" indent="-476250" defTabSz="457200">
              <a:spcBef>
                <a:spcPts val="0"/>
              </a:spcBef>
              <a:defRPr sz="3600"/>
            </a:pPr>
            <a:r>
              <a:t>Deploy the system on cloud platforms (e.g., AWS, Google Cloud) for scalability.</a:t>
            </a:r>
          </a:p>
        </p:txBody>
      </p:sp>
      <p:pic>
        <p:nvPicPr>
          <p:cNvPr id="170" name="2022-02-17-Sign-Language.png" descr="2022-02-17-Sign-Language.png"/>
          <p:cNvPicPr>
            <a:picLocks noChangeAspect="1"/>
          </p:cNvPicPr>
          <p:nvPr/>
        </p:nvPicPr>
        <p:blipFill>
          <a:blip r:embed="rId2">
            <a:alphaModFix amt="15751"/>
            <a:extLst/>
          </a:blip>
          <a:stretch>
            <a:fillRect/>
          </a:stretch>
        </p:blipFill>
        <p:spPr>
          <a:xfrm>
            <a:off x="772491" y="1481253"/>
            <a:ext cx="20504514" cy="11181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exels-photo-19396460.jpeg" descr="pexels-photo-19396460.jpeg"/>
          <p:cNvPicPr>
            <a:picLocks noChangeAspect="1"/>
          </p:cNvPicPr>
          <p:nvPr>
            <p:ph type="pic" idx="21"/>
          </p:nvPr>
        </p:nvPicPr>
        <p:blipFill>
          <a:blip r:embed="rId2">
            <a:alphaModFix amt="74392"/>
            <a:extLst/>
          </a:blip>
          <a:srcRect l="0" t="9866" r="0" b="9866"/>
          <a:stretch>
            <a:fillRect/>
          </a:stretch>
        </p:blipFill>
        <p:spPr>
          <a:xfrm>
            <a:off x="13165980" y="952500"/>
            <a:ext cx="9525001" cy="11468100"/>
          </a:xfrm>
          <a:prstGeom prst="rect">
            <a:avLst/>
          </a:prstGeom>
        </p:spPr>
      </p:pic>
      <p:sp>
        <p:nvSpPr>
          <p:cNvPr id="173" name="Experimentation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Experimentation Setup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Hardware Requirements:…"/>
          <p:cNvSpPr txBox="1"/>
          <p:nvPr>
            <p:ph type="body" idx="1"/>
          </p:nvPr>
        </p:nvSpPr>
        <p:spPr>
          <a:xfrm>
            <a:off x="1689100" y="341437"/>
            <a:ext cx="21005800" cy="12104563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1300"/>
              </a:spcBef>
              <a:defRPr b="1" sz="4000"/>
            </a:pPr>
            <a:r>
              <a:rPr sz="4800"/>
              <a:t>Hardware Requirements</a:t>
            </a:r>
            <a:r>
              <a:t>:</a:t>
            </a: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Cameras</a:t>
            </a:r>
            <a:r>
              <a:t>: </a:t>
            </a:r>
            <a:r>
              <a:rPr sz="3600"/>
              <a:t>High-resolution webcams or smartphone cameras for real-time gesture detection.</a:t>
            </a: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Processing Units</a:t>
            </a:r>
            <a:r>
              <a:t>: </a:t>
            </a:r>
            <a:r>
              <a:rPr sz="3600"/>
              <a:t>GPUs (e.g., NVIDIA Tesla T4) for training and inference.</a:t>
            </a: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Edge Devices</a:t>
            </a:r>
            <a:r>
              <a:t>: </a:t>
            </a:r>
            <a:r>
              <a:rPr sz="3600"/>
              <a:t>Smartphones or tablets for on-device deployment.</a:t>
            </a:r>
            <a:endParaRPr sz="3600"/>
          </a:p>
          <a:p>
            <a:pPr marL="529166" indent="-529166" defTabSz="457200">
              <a:spcBef>
                <a:spcPts val="0"/>
              </a:spcBef>
              <a:defRPr sz="4000"/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4000"/>
            </a:pPr>
          </a:p>
          <a:p>
            <a:pPr marL="529166" indent="-529166" defTabSz="457200">
              <a:spcBef>
                <a:spcPts val="1300"/>
              </a:spcBef>
              <a:defRPr b="1"/>
            </a:pPr>
            <a:r>
              <a:t>Software Requirements:</a:t>
            </a: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Frameworks</a:t>
            </a:r>
            <a:r>
              <a:t>: </a:t>
            </a:r>
            <a:r>
              <a:rPr sz="3600"/>
              <a:t>PyTorch, TensorFlow, MediaPipe, Hugging Face Transformers.</a:t>
            </a: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APIs</a:t>
            </a:r>
            <a:r>
              <a:t>: </a:t>
            </a:r>
            <a:r>
              <a:rPr sz="3600"/>
              <a:t>Google Cloud Speech-to-Text, Amazon Polly (TTS).</a:t>
            </a: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Databases</a:t>
            </a:r>
            <a:r>
              <a:t>: </a:t>
            </a:r>
            <a:r>
              <a:rPr sz="3600"/>
              <a:t>Elastic search, FAISS for RAG integration.</a:t>
            </a:r>
          </a:p>
        </p:txBody>
      </p:sp>
      <p:pic>
        <p:nvPicPr>
          <p:cNvPr id="176" name="2022-02-17-Sign-Language.png" descr="2022-02-17-Sign-Language.png"/>
          <p:cNvPicPr>
            <a:picLocks noChangeAspect="1"/>
          </p:cNvPicPr>
          <p:nvPr/>
        </p:nvPicPr>
        <p:blipFill>
          <a:blip r:embed="rId2">
            <a:alphaModFix amt="17118"/>
            <a:extLst/>
          </a:blip>
          <a:stretch>
            <a:fillRect/>
          </a:stretch>
        </p:blipFill>
        <p:spPr>
          <a:xfrm>
            <a:off x="1591110" y="1270821"/>
            <a:ext cx="20490877" cy="11174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ataset:…"/>
          <p:cNvSpPr txBox="1"/>
          <p:nvPr>
            <p:ph type="body" idx="1"/>
          </p:nvPr>
        </p:nvSpPr>
        <p:spPr>
          <a:xfrm>
            <a:off x="1689100" y="260905"/>
            <a:ext cx="21005800" cy="13194190"/>
          </a:xfrm>
          <a:prstGeom prst="rect">
            <a:avLst/>
          </a:prstGeom>
        </p:spPr>
        <p:txBody>
          <a:bodyPr/>
          <a:lstStyle/>
          <a:p>
            <a:pPr marL="529166" indent="-529166" defTabSz="457200">
              <a:spcBef>
                <a:spcPts val="1300"/>
              </a:spcBef>
              <a:defRPr b="1"/>
            </a:pPr>
            <a:r>
              <a:t>Dataset:</a:t>
            </a: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1" marL="1164166" indent="-529166" defTabSz="457200">
              <a:spcBef>
                <a:spcPts val="400"/>
              </a:spcBef>
              <a:defRPr b="1" sz="4000"/>
            </a:pPr>
            <a:r>
              <a:t>Sign Language Datasets</a:t>
            </a:r>
            <a:r>
              <a:rPr b="0"/>
              <a:t>:</a:t>
            </a:r>
            <a:endParaRPr b="0"/>
          </a:p>
          <a:p>
            <a:pPr lvl="1" marL="1164166" indent="-529166" defTabSz="457200">
              <a:spcBef>
                <a:spcPts val="400"/>
              </a:spcBef>
              <a:defRPr b="1" sz="4000"/>
            </a:pPr>
            <a:endParaRPr b="0"/>
          </a:p>
          <a:p>
            <a:pPr lvl="2" marL="1799166" indent="-529166" defTabSz="457200">
              <a:spcBef>
                <a:spcPts val="0"/>
              </a:spcBef>
              <a:defRPr sz="3600"/>
            </a:pPr>
            <a:r>
              <a:t>RWTH-PHOENIX-Weather 2014 (German Sign Language).</a:t>
            </a:r>
          </a:p>
          <a:p>
            <a:pPr lvl="2" marL="1799166" indent="-529166" defTabSz="457200">
              <a:spcBef>
                <a:spcPts val="0"/>
              </a:spcBef>
              <a:defRPr sz="3600"/>
            </a:pPr>
          </a:p>
          <a:p>
            <a:pPr lvl="2" marL="1799166" indent="-529166" defTabSz="457200">
              <a:spcBef>
                <a:spcPts val="0"/>
              </a:spcBef>
              <a:defRPr sz="3600"/>
            </a:pPr>
            <a:r>
              <a:t>ASLLVD (American Sign Language Lexicon Video Dataset).</a:t>
            </a:r>
          </a:p>
          <a:p>
            <a:pPr lvl="2" marL="1799166" indent="-529166" defTabSz="457200">
              <a:spcBef>
                <a:spcPts val="0"/>
              </a:spcBef>
              <a:defRPr sz="3600"/>
            </a:pPr>
          </a:p>
          <a:p>
            <a:pPr lvl="2" marL="1799166" indent="-529166" defTabSz="457200">
              <a:spcBef>
                <a:spcPts val="0"/>
              </a:spcBef>
              <a:defRPr sz="3600"/>
            </a:pPr>
            <a:r>
              <a:t>Custom datasets for regional sign languages (e.g., Indian Sign Language).</a:t>
            </a:r>
          </a:p>
          <a:p>
            <a:pPr lvl="2" marL="1799166" indent="-529166" defTabSz="457200">
              <a:spcBef>
                <a:spcPts val="0"/>
              </a:spcBef>
              <a:defRPr sz="3600"/>
            </a:pPr>
          </a:p>
          <a:p>
            <a:pPr lvl="2" marL="1799166" indent="-529166" defTabSz="457200">
              <a:spcBef>
                <a:spcPts val="0"/>
              </a:spcBef>
              <a:defRPr sz="3600"/>
            </a:pPr>
            <a:r>
              <a:rPr b="1"/>
              <a:t>Augmentation</a:t>
            </a:r>
            <a:r>
              <a:t>: Synthetic data generation to improve model robustness.</a:t>
            </a:r>
          </a:p>
          <a:p>
            <a:pPr marL="529166" indent="-529166" defTabSz="457200">
              <a:spcBef>
                <a:spcPts val="0"/>
              </a:spcBef>
              <a:defRPr sz="4000"/>
            </a:pPr>
          </a:p>
          <a:p>
            <a:pPr marL="529166" indent="-529166" defTabSz="457200">
              <a:spcBef>
                <a:spcPts val="0"/>
              </a:spcBef>
              <a:defRPr sz="4000"/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4000"/>
            </a:pPr>
          </a:p>
          <a:p>
            <a:pPr marL="529166" indent="-529166" defTabSz="457200">
              <a:spcBef>
                <a:spcPts val="1300"/>
              </a:spcBef>
              <a:defRPr b="1"/>
            </a:pPr>
            <a:r>
              <a:t>Evaluation Metrics:</a:t>
            </a: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Sign Recognition Accuracy</a:t>
            </a:r>
            <a:r>
              <a:t>: </a:t>
            </a:r>
            <a:r>
              <a:rPr sz="3600"/>
              <a:t>Percentage of correctly identified gestures.</a:t>
            </a: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Translation Latency</a:t>
            </a:r>
            <a:r>
              <a:t>: </a:t>
            </a:r>
            <a:r>
              <a:rPr sz="3600"/>
              <a:t>Time taken for real-time sign-to-text conversion.</a:t>
            </a: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RAG Accuracy</a:t>
            </a:r>
            <a:r>
              <a:t>: </a:t>
            </a:r>
            <a:r>
              <a:rPr sz="3600"/>
              <a:t>Precision and recall of retrieved information.</a:t>
            </a: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User Satisfaction</a:t>
            </a:r>
            <a:r>
              <a:t>: </a:t>
            </a:r>
            <a:r>
              <a:rPr sz="3600"/>
              <a:t>Measured through surveys and feedback.</a:t>
            </a:r>
          </a:p>
        </p:txBody>
      </p:sp>
      <p:pic>
        <p:nvPicPr>
          <p:cNvPr id="179" name="2022-02-17-Sign-Language.png" descr="2022-02-17-Sign-Language.png"/>
          <p:cNvPicPr>
            <a:picLocks noChangeAspect="1"/>
          </p:cNvPicPr>
          <p:nvPr/>
        </p:nvPicPr>
        <p:blipFill>
          <a:blip r:embed="rId2">
            <a:alphaModFix amt="13113"/>
            <a:extLst/>
          </a:blip>
          <a:stretch>
            <a:fillRect/>
          </a:stretch>
        </p:blipFill>
        <p:spPr>
          <a:xfrm>
            <a:off x="1029236" y="1094976"/>
            <a:ext cx="20267702" cy="11052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diverse-people-communicate-using-sign-language-smiling-men-and-women-communication-with-gestures-and-symbols-disability-concept-illustration-vector.jpg" descr="diverse-people-communicate-using-sign-language-smiling-men-and-women-communication-with-gestures-and-symbols-disability-concept-illustration-vector.jpg"/>
          <p:cNvPicPr>
            <a:picLocks noChangeAspect="1"/>
          </p:cNvPicPr>
          <p:nvPr>
            <p:ph type="pic" idx="21"/>
          </p:nvPr>
        </p:nvPicPr>
        <p:blipFill>
          <a:blip r:embed="rId2">
            <a:alphaModFix amt="66730"/>
            <a:extLst/>
          </a:blip>
          <a:srcRect l="41959" t="0" r="2669" b="0"/>
          <a:stretch>
            <a:fillRect/>
          </a:stretch>
        </p:blipFill>
        <p:spPr>
          <a:xfrm>
            <a:off x="13165981" y="952500"/>
            <a:ext cx="9525001" cy="11468100"/>
          </a:xfrm>
          <a:prstGeom prst="rect">
            <a:avLst/>
          </a:prstGeom>
        </p:spPr>
      </p:pic>
      <p:sp>
        <p:nvSpPr>
          <p:cNvPr id="182" name="Us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User-Centred Design Principles :…"/>
          <p:cNvSpPr txBox="1"/>
          <p:nvPr>
            <p:ph type="body" idx="1"/>
          </p:nvPr>
        </p:nvSpPr>
        <p:spPr>
          <a:xfrm>
            <a:off x="1689100" y="215548"/>
            <a:ext cx="21005800" cy="13716001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1300"/>
              </a:spcBef>
              <a:defRPr b="1"/>
            </a:pPr>
            <a:r>
              <a:t>User-Centred Design Principles :</a:t>
            </a:r>
          </a:p>
          <a:p>
            <a:pPr marL="0" indent="0" defTabSz="457200">
              <a:spcBef>
                <a:spcPts val="1300"/>
              </a:spcBef>
              <a:buSzTx/>
              <a:buNone/>
              <a:defRPr b="1"/>
            </a:pP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Inclusivity</a:t>
            </a:r>
            <a:r>
              <a:t>: </a:t>
            </a:r>
            <a:r>
              <a:rPr sz="3600"/>
              <a:t>Designed for both deaf and hearing users, ensuring accessibility for all.</a:t>
            </a:r>
            <a:endParaRPr sz="3600"/>
          </a:p>
          <a:p>
            <a:pPr lvl="1" marL="0" indent="457200" defTabSz="457200">
              <a:spcBef>
                <a:spcPts val="0"/>
              </a:spcBef>
              <a:buSzTx/>
              <a:buNone/>
              <a:defRPr sz="4000"/>
            </a:pP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Simplicity</a:t>
            </a:r>
            <a:r>
              <a:t>: </a:t>
            </a:r>
            <a:r>
              <a:rPr sz="3600"/>
              <a:t>Intuitive interface with minimal learning curve.</a:t>
            </a:r>
            <a:endParaRPr sz="3600"/>
          </a:p>
          <a:p>
            <a:pPr lvl="1" marL="0" indent="457200" defTabSz="457200">
              <a:spcBef>
                <a:spcPts val="0"/>
              </a:spcBef>
              <a:buSzTx/>
              <a:buNone/>
              <a:defRPr sz="4000"/>
            </a:p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Feedback</a:t>
            </a:r>
            <a:r>
              <a:t>: </a:t>
            </a:r>
            <a:r>
              <a:rPr sz="3600"/>
              <a:t>Real-time feedback for user actions (e.g., confirmation of gesture detection).</a:t>
            </a:r>
            <a:endParaRPr sz="3600"/>
          </a:p>
          <a:p>
            <a:pPr lvl="1" marL="0" indent="457200" defTabSz="457200">
              <a:spcBef>
                <a:spcPts val="0"/>
              </a:spcBef>
              <a:buSzTx/>
              <a:buNone/>
              <a:defRPr sz="4000"/>
            </a:p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Consistency</a:t>
            </a:r>
            <a:r>
              <a:t>: </a:t>
            </a:r>
            <a:r>
              <a:rPr sz="3600"/>
              <a:t>Uniform design and interaction patterns across platforms (web, mobile, kiosks).</a:t>
            </a: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</a:p>
          <a:p>
            <a:pPr defTabSz="457200">
              <a:spcBef>
                <a:spcPts val="1300"/>
              </a:spcBef>
              <a:defRPr b="1" sz="4000"/>
            </a:pPr>
            <a:r>
              <a:rPr sz="4800"/>
              <a:t>Key Usability Features</a:t>
            </a:r>
            <a:r>
              <a:t> :</a:t>
            </a: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marL="529166" indent="-529166" defTabSz="457200">
              <a:spcBef>
                <a:spcPts val="1300"/>
              </a:spcBef>
              <a:defRPr b="1" sz="4000"/>
            </a:pP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Visual Design</a:t>
            </a:r>
            <a:r>
              <a:t>: </a:t>
            </a:r>
            <a:r>
              <a:rPr sz="3600"/>
              <a:t>Clean, clutter-free layout with large buttons and readable fonts.</a:t>
            </a:r>
            <a:endParaRPr sz="3600"/>
          </a:p>
          <a:p>
            <a:pPr lvl="1" marL="1164166" indent="-529166" defTabSz="457200">
              <a:spcBef>
                <a:spcPts val="0"/>
              </a:spcBef>
              <a:defRPr sz="4000"/>
            </a:p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Navigation</a:t>
            </a:r>
            <a:r>
              <a:t>:</a:t>
            </a:r>
            <a:r>
              <a:rPr sz="3700"/>
              <a:t> Simple menu structure with clear labels (e.g., “Translate,” “Emergency Help”).</a:t>
            </a:r>
            <a:endParaRPr sz="3700"/>
          </a:p>
          <a:p>
            <a:pPr lvl="1" marL="1164166" indent="-529166" defTabSz="457200">
              <a:spcBef>
                <a:spcPts val="0"/>
              </a:spcBef>
              <a:defRPr sz="4000"/>
            </a:pPr>
          </a:p>
          <a:p>
            <a:pPr lvl="1" marL="1164166" indent="-529166" defTabSz="457200">
              <a:spcBef>
                <a:spcPts val="0"/>
              </a:spcBef>
              <a:defRPr sz="4000"/>
            </a:pPr>
            <a:r>
              <a:rPr b="1"/>
              <a:t>Accessibility</a:t>
            </a:r>
            <a:r>
              <a:t>: </a:t>
            </a:r>
            <a:r>
              <a:rPr sz="3600"/>
              <a:t>High-contrast colour schemes and support for screen readers.</a:t>
            </a:r>
          </a:p>
        </p:txBody>
      </p:sp>
      <p:pic>
        <p:nvPicPr>
          <p:cNvPr id="185" name="2022-02-17-Sign-Language.png" descr="2022-02-17-Sign-Language.png"/>
          <p:cNvPicPr>
            <a:picLocks noChangeAspect="1"/>
          </p:cNvPicPr>
          <p:nvPr/>
        </p:nvPicPr>
        <p:blipFill>
          <a:blip r:embed="rId2">
            <a:alphaModFix amt="14667"/>
            <a:extLst/>
          </a:blip>
          <a:stretch>
            <a:fillRect/>
          </a:stretch>
        </p:blipFill>
        <p:spPr>
          <a:xfrm>
            <a:off x="1596778" y="915029"/>
            <a:ext cx="20102058" cy="10962322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communication-with-sign-language-free-vector.jpg" descr="communication-with-sign-language-free-vector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8471" t="0" r="8471" b="0"/>
          <a:stretch>
            <a:fillRect/>
          </a:stretch>
        </p:blipFill>
        <p:spPr>
          <a:xfrm>
            <a:off x="13165980" y="952500"/>
            <a:ext cx="9525001" cy="11468100"/>
          </a:xfrm>
          <a:prstGeom prst="rect">
            <a:avLst/>
          </a:prstGeom>
        </p:spPr>
      </p:pic>
      <p:sp>
        <p:nvSpPr>
          <p:cNvPr id="188" name="Future Sco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Scope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Enhancing Real-Time Performance:…"/>
          <p:cNvSpPr txBox="1"/>
          <p:nvPr>
            <p:ph type="body" idx="1"/>
          </p:nvPr>
        </p:nvSpPr>
        <p:spPr>
          <a:xfrm>
            <a:off x="1333648" y="20697"/>
            <a:ext cx="21005801" cy="13204613"/>
          </a:xfrm>
          <a:prstGeom prst="rect">
            <a:avLst/>
          </a:prstGeom>
        </p:spPr>
        <p:txBody>
          <a:bodyPr/>
          <a:lstStyle/>
          <a:p>
            <a:pPr marL="529166" indent="-529166" defTabSz="457200">
              <a:spcBef>
                <a:spcPts val="1300"/>
              </a:spcBef>
              <a:defRPr b="1"/>
            </a:pPr>
            <a:r>
              <a:t>Enhancing Real-Time Performance:</a:t>
            </a:r>
          </a:p>
          <a:p>
            <a:pPr marL="529166" indent="-529166" defTabSz="457200">
              <a:spcBef>
                <a:spcPts val="1300"/>
              </a:spcBef>
              <a:defRPr b="1" sz="4000"/>
            </a:pP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marL="529166" indent="-529166" defTabSz="457200">
              <a:spcBef>
                <a:spcPts val="0"/>
              </a:spcBef>
              <a:defRPr sz="4000"/>
            </a:pPr>
            <a:r>
              <a:rPr b="1"/>
              <a:t>Goal</a:t>
            </a:r>
            <a:r>
              <a:t>: </a:t>
            </a:r>
            <a:r>
              <a:rPr sz="3600"/>
              <a:t>Improve the speed and accuracy of real-time translation.</a:t>
            </a:r>
          </a:p>
          <a:p>
            <a:pPr marL="529166" indent="-529166" defTabSz="457200">
              <a:spcBef>
                <a:spcPts val="400"/>
              </a:spcBef>
              <a:defRPr b="1" sz="4000"/>
            </a:pPr>
            <a:r>
              <a:t>Actions</a:t>
            </a:r>
            <a:r>
              <a:rPr b="0"/>
              <a:t>:</a:t>
            </a:r>
            <a:endParaRPr b="0"/>
          </a:p>
          <a:p>
            <a:pPr lvl="1" marL="1164166" indent="-529166" defTabSz="457200">
              <a:spcBef>
                <a:spcPts val="0"/>
              </a:spcBef>
              <a:defRPr sz="3600"/>
            </a:pPr>
            <a:r>
              <a:t>Optimise models for edge devices (e.g., smartphones, tablets) to reduce latency.</a:t>
            </a:r>
          </a:p>
          <a:p>
            <a:pPr lvl="1" marL="0" indent="457200" defTabSz="457200">
              <a:spcBef>
                <a:spcPts val="0"/>
              </a:spcBef>
              <a:buSzTx/>
              <a:buNone/>
              <a:defRPr sz="3600"/>
            </a:pPr>
          </a:p>
          <a:p>
            <a:pPr lvl="1" marL="1164166" indent="-529166" defTabSz="457200">
              <a:spcBef>
                <a:spcPts val="0"/>
              </a:spcBef>
              <a:defRPr sz="3600"/>
            </a:pPr>
            <a:r>
              <a:t>Implement model quantisation and pruning to reduce computational requirements.</a:t>
            </a:r>
          </a:p>
          <a:p>
            <a:pPr lvl="1" marL="1164166" indent="-529166" defTabSz="457200">
              <a:spcBef>
                <a:spcPts val="0"/>
              </a:spcBef>
              <a:defRPr sz="4000"/>
            </a:pPr>
          </a:p>
          <a:p>
            <a:pPr lvl="1" marL="0" indent="457200" defTabSz="457200">
              <a:spcBef>
                <a:spcPts val="0"/>
              </a:spcBef>
              <a:buSzTx/>
              <a:buNone/>
              <a:defRPr sz="4000"/>
            </a:pPr>
          </a:p>
          <a:p>
            <a:pPr marL="529166" indent="-529166" defTabSz="457200">
              <a:spcBef>
                <a:spcPts val="1300"/>
              </a:spcBef>
              <a:defRPr b="1"/>
            </a:pPr>
            <a:r>
              <a:t>Integration with Wearable Devices:</a:t>
            </a:r>
          </a:p>
          <a:p>
            <a:pPr marL="0" indent="0" defTabSz="457200">
              <a:spcBef>
                <a:spcPts val="1300"/>
              </a:spcBef>
              <a:buSzTx/>
              <a:buNone/>
              <a:defRPr b="1"/>
            </a:pP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marL="529166" indent="-529166" defTabSz="457200">
              <a:spcBef>
                <a:spcPts val="0"/>
              </a:spcBef>
              <a:defRPr sz="4000"/>
            </a:pPr>
            <a:r>
              <a:rPr b="1"/>
              <a:t>Goal</a:t>
            </a:r>
            <a:r>
              <a:t>: Make </a:t>
            </a:r>
            <a:r>
              <a:rPr b="1"/>
              <a:t>GestureLink</a:t>
            </a:r>
            <a:r>
              <a:t> more portable and accessible through wearable technology.</a:t>
            </a:r>
          </a:p>
          <a:p>
            <a:pPr marL="529166" indent="-529166" defTabSz="457200">
              <a:spcBef>
                <a:spcPts val="400"/>
              </a:spcBef>
              <a:defRPr b="1" sz="4000"/>
            </a:pPr>
            <a:r>
              <a:t>Actions</a:t>
            </a:r>
            <a:r>
              <a:rPr b="0"/>
              <a:t>:</a:t>
            </a:r>
            <a:endParaRPr b="0"/>
          </a:p>
          <a:p>
            <a:pPr lvl="1" marL="1164166" indent="-529166" defTabSz="457200">
              <a:spcBef>
                <a:spcPts val="0"/>
              </a:spcBef>
              <a:defRPr sz="3600"/>
            </a:pPr>
            <a:r>
              <a:t>Develop versions for smart glasses (e.g., Google Glass, AR devices) for hands-free interaction.</a:t>
            </a:r>
          </a:p>
          <a:p>
            <a:pPr lvl="1" marL="1164166" indent="-529166" defTabSz="457200">
              <a:spcBef>
                <a:spcPts val="0"/>
              </a:spcBef>
              <a:defRPr sz="3600"/>
            </a:pPr>
          </a:p>
          <a:p>
            <a:pPr lvl="1" marL="1164166" indent="-529166" defTabSz="457200">
              <a:spcBef>
                <a:spcPts val="0"/>
              </a:spcBef>
              <a:defRPr sz="3600"/>
            </a:pPr>
            <a:r>
              <a:t>Integrate with smartwatches for quick access to translation and assistance.</a:t>
            </a:r>
          </a:p>
          <a:p>
            <a:pPr lvl="1" marL="0" indent="457200" defTabSz="457200">
              <a:spcBef>
                <a:spcPts val="0"/>
              </a:spcBef>
              <a:buSzTx/>
              <a:buNone/>
              <a:defRPr sz="3600"/>
            </a:pPr>
          </a:p>
          <a:p>
            <a:pPr lvl="1" marL="1164166" indent="-529166" defTabSz="457200">
              <a:spcBef>
                <a:spcPts val="0"/>
              </a:spcBef>
              <a:defRPr sz="3600"/>
            </a:pPr>
            <a:r>
              <a:t>Use haptic feedback for notifications and alerts.</a:t>
            </a:r>
          </a:p>
        </p:txBody>
      </p:sp>
      <p:pic>
        <p:nvPicPr>
          <p:cNvPr id="191" name="2022-02-17-Sign-Language.png" descr="2022-02-17-Sign-Language.png"/>
          <p:cNvPicPr>
            <a:picLocks noChangeAspect="1"/>
          </p:cNvPicPr>
          <p:nvPr/>
        </p:nvPicPr>
        <p:blipFill>
          <a:blip r:embed="rId2">
            <a:alphaModFix amt="11674"/>
            <a:extLst/>
          </a:blip>
          <a:stretch>
            <a:fillRect/>
          </a:stretch>
        </p:blipFill>
        <p:spPr>
          <a:xfrm>
            <a:off x="699748" y="71534"/>
            <a:ext cx="22984504" cy="12534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nk 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 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able of 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 of Contents</a:t>
            </a:r>
          </a:p>
        </p:txBody>
      </p:sp>
      <p:sp>
        <p:nvSpPr>
          <p:cNvPr id="142" name="Introduction…"/>
          <p:cNvSpPr txBox="1"/>
          <p:nvPr>
            <p:ph type="body" idx="1"/>
          </p:nvPr>
        </p:nvSpPr>
        <p:spPr>
          <a:xfrm>
            <a:off x="1357344" y="2495383"/>
            <a:ext cx="21005801" cy="9296401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  <a:p>
            <a:pPr/>
            <a:r>
              <a:t>Objectives</a:t>
            </a:r>
          </a:p>
          <a:p>
            <a:pPr/>
            <a:r>
              <a:t>Methodology and Implementation</a:t>
            </a:r>
          </a:p>
          <a:p>
            <a:pPr/>
            <a:r>
              <a:t>Experiment Setup</a:t>
            </a:r>
          </a:p>
          <a:p>
            <a:pPr/>
            <a:r>
              <a:t>Usability</a:t>
            </a:r>
          </a:p>
          <a:p>
            <a:pPr/>
            <a:r>
              <a:t>Future Scope</a:t>
            </a:r>
          </a:p>
        </p:txBody>
      </p:sp>
      <p:pic>
        <p:nvPicPr>
          <p:cNvPr id="143" name="2022-02-17-Sign-Language.png" descr="2022-02-17-Sign-Language.png"/>
          <p:cNvPicPr>
            <a:picLocks noChangeAspect="1"/>
          </p:cNvPicPr>
          <p:nvPr/>
        </p:nvPicPr>
        <p:blipFill>
          <a:blip r:embed="rId2">
            <a:alphaModFix amt="20439"/>
            <a:extLst/>
          </a:blip>
          <a:stretch>
            <a:fillRect/>
          </a:stretch>
        </p:blipFill>
        <p:spPr>
          <a:xfrm>
            <a:off x="2667000" y="1663700"/>
            <a:ext cx="19050000" cy="103886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hank you 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nternational-Sign-Language-Day-Celebrating-the-Beauty-and-Importance-of-Sign-Languages-Worldwide-1.png" descr="International-Sign-Language-Day-Celebrating-the-Beauty-and-Importance-of-Sign-Languages-Worldwide-1.png"/>
          <p:cNvPicPr>
            <a:picLocks noChangeAspect="1"/>
          </p:cNvPicPr>
          <p:nvPr>
            <p:ph type="pic" idx="21"/>
          </p:nvPr>
        </p:nvPicPr>
        <p:blipFill>
          <a:blip r:embed="rId2">
            <a:alphaModFix amt="75002"/>
            <a:extLst/>
          </a:blip>
          <a:srcRect l="8471" t="0" r="8471" b="0"/>
          <a:stretch>
            <a:fillRect/>
          </a:stretch>
        </p:blipFill>
        <p:spPr>
          <a:xfrm>
            <a:off x="13165980" y="952500"/>
            <a:ext cx="9525001" cy="11468100"/>
          </a:xfrm>
          <a:prstGeom prst="rect">
            <a:avLst/>
          </a:prstGeom>
        </p:spPr>
      </p:pic>
      <p:sp>
        <p:nvSpPr>
          <p:cNvPr id="146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roblem :…"/>
          <p:cNvSpPr txBox="1"/>
          <p:nvPr>
            <p:ph type="body" idx="1"/>
          </p:nvPr>
        </p:nvSpPr>
        <p:spPr>
          <a:xfrm>
            <a:off x="1309951" y="1219533"/>
            <a:ext cx="21005801" cy="11276934"/>
          </a:xfrm>
          <a:prstGeom prst="rect">
            <a:avLst/>
          </a:prstGeom>
        </p:spPr>
        <p:txBody>
          <a:bodyPr/>
          <a:lstStyle/>
          <a:p>
            <a:pPr marL="745066" indent="-745066">
              <a:spcBef>
                <a:spcPts val="4500"/>
              </a:spcBef>
              <a:defRPr sz="3600"/>
            </a:pPr>
            <a:r>
              <a:rPr b="1" sz="4800"/>
              <a:t>Problem </a:t>
            </a:r>
            <a:r>
              <a:t>: </a:t>
            </a:r>
          </a:p>
          <a:p>
            <a:pPr lvl="1" marL="1117600" indent="-558800">
              <a:spcBef>
                <a:spcPts val="4500"/>
              </a:spcBef>
              <a:defRPr sz="3600"/>
            </a:pPr>
            <a:r>
              <a:t>Over </a:t>
            </a:r>
            <a:r>
              <a:rPr b="1"/>
              <a:t>466 million people worldwide</a:t>
            </a:r>
            <a:r>
              <a:t> are deaf or hard-of-hearing, facing significant communication barriers.Limited access to human interpreters and real-time information exacerbates social exclusion and vulnerability.In critical situations (e.g., healthcare, emergencies), these barriers can have life-altering consequences.</a:t>
            </a:r>
          </a:p>
          <a:p>
            <a:pPr marL="745066" indent="-745066">
              <a:spcBef>
                <a:spcPts val="4500"/>
              </a:spcBef>
              <a:defRPr sz="3600"/>
            </a:pPr>
            <a:r>
              <a:rPr b="1" sz="4800"/>
              <a:t>Solution </a:t>
            </a:r>
            <a:r>
              <a:t>:</a:t>
            </a:r>
          </a:p>
          <a:p>
            <a:pPr lvl="1" marL="1117600" indent="-558800">
              <a:spcBef>
                <a:spcPts val="4500"/>
              </a:spcBef>
              <a:defRPr sz="3600"/>
            </a:pPr>
            <a:r>
              <a:rPr b="1"/>
              <a:t> GestureLink</a:t>
            </a:r>
            <a:r>
              <a:t>: An AI-powered agent that bridges the communication gap through real-time sign language translation and context-aware assistance.Combines </a:t>
            </a:r>
            <a:r>
              <a:rPr b="1"/>
              <a:t>Computer Vision (CV)</a:t>
            </a:r>
            <a:r>
              <a:t> for sign language recognition, </a:t>
            </a:r>
            <a:r>
              <a:rPr b="1"/>
              <a:t>Natural Language Processing (NLP)</a:t>
            </a:r>
            <a:r>
              <a:t> for bidirectional translation, and </a:t>
            </a:r>
            <a:r>
              <a:rPr b="1"/>
              <a:t>Retrieval-Augmented Generation (RAG)</a:t>
            </a:r>
            <a:r>
              <a:t> for dynamic information retrieval services independently</a:t>
            </a:r>
          </a:p>
        </p:txBody>
      </p:sp>
      <p:pic>
        <p:nvPicPr>
          <p:cNvPr id="149" name="2022-02-17-Sign-Language.png" descr="2022-02-17-Sign-Language.png"/>
          <p:cNvPicPr>
            <a:picLocks noChangeAspect="1"/>
          </p:cNvPicPr>
          <p:nvPr/>
        </p:nvPicPr>
        <p:blipFill>
          <a:blip r:embed="rId2">
            <a:alphaModFix amt="12860"/>
            <a:extLst/>
          </a:blip>
          <a:stretch>
            <a:fillRect/>
          </a:stretch>
        </p:blipFill>
        <p:spPr>
          <a:xfrm>
            <a:off x="1300697" y="675529"/>
            <a:ext cx="22089354" cy="12046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tock-vector-two-boys-communicating-in-sign-language-characters-standing-under-the-no-sound-sign-promoting-the-2496163509.jpg" descr="stock-vector-two-boys-communicating-in-sign-language-characters-standing-under-the-no-sound-sign-promoting-the-2496163509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703" t="0" r="5703" b="0"/>
          <a:stretch>
            <a:fillRect/>
          </a:stretch>
        </p:blipFill>
        <p:spPr>
          <a:xfrm>
            <a:off x="13130307" y="952500"/>
            <a:ext cx="9596348" cy="11554001"/>
          </a:xfrm>
          <a:prstGeom prst="rect">
            <a:avLst/>
          </a:prstGeom>
        </p:spPr>
      </p:pic>
      <p:sp>
        <p:nvSpPr>
          <p:cNvPr id="152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evelop a Real-time Sign Language Translation System:…"/>
          <p:cNvSpPr txBox="1"/>
          <p:nvPr>
            <p:ph type="body" idx="1"/>
          </p:nvPr>
        </p:nvSpPr>
        <p:spPr>
          <a:xfrm>
            <a:off x="1108898" y="-66996"/>
            <a:ext cx="21005801" cy="13621215"/>
          </a:xfrm>
          <a:prstGeom prst="rect">
            <a:avLst/>
          </a:prstGeom>
        </p:spPr>
        <p:txBody>
          <a:bodyPr/>
          <a:lstStyle/>
          <a:p>
            <a:pPr marL="596900" indent="-596900" defTabSz="775969">
              <a:spcBef>
                <a:spcPts val="5500"/>
              </a:spcBef>
              <a:defRPr sz="4512"/>
            </a:pPr>
            <a:r>
              <a:rPr b="1"/>
              <a:t>Develop a Real-time Sign Language Translation System</a:t>
            </a:r>
            <a:r>
              <a:t>:    </a:t>
            </a:r>
          </a:p>
          <a:p>
            <a:pPr lvl="2" marL="1641475" indent="-447675" defTabSz="775969">
              <a:spcBef>
                <a:spcPts val="5500"/>
              </a:spcBef>
              <a:defRPr sz="4512"/>
            </a:pPr>
            <a:r>
              <a:rPr sz="3384"/>
              <a:t>Use </a:t>
            </a:r>
            <a:r>
              <a:rPr b="1" sz="3384"/>
              <a:t>Computer Vision (CV)</a:t>
            </a:r>
            <a:r>
              <a:rPr sz="3384"/>
              <a:t> to accurately detect and interpret sign language gestures in real-time.</a:t>
            </a:r>
            <a:endParaRPr sz="3384"/>
          </a:p>
          <a:p>
            <a:pPr lvl="2" marL="1641475" indent="-447675" defTabSz="775969">
              <a:spcBef>
                <a:spcPts val="5500"/>
              </a:spcBef>
              <a:defRPr sz="4512"/>
            </a:pPr>
            <a:r>
              <a:rPr sz="3384"/>
              <a:t>Support multiple sign languages, including regional and underrepresented dialects.</a:t>
            </a:r>
            <a:endParaRPr sz="3384"/>
          </a:p>
          <a:p>
            <a:pPr lvl="2" marL="1641475" indent="-447675" defTabSz="775969">
              <a:spcBef>
                <a:spcPts val="5500"/>
              </a:spcBef>
              <a:defRPr sz="4512"/>
            </a:pPr>
            <a:r>
              <a:rPr sz="3384"/>
              <a:t>Achieve low-latency processing for seamless communication.</a:t>
            </a:r>
            <a:endParaRPr sz="3008"/>
          </a:p>
          <a:p>
            <a:pPr marL="596900" indent="-596900" defTabSz="775969">
              <a:spcBef>
                <a:spcPts val="5500"/>
              </a:spcBef>
              <a:defRPr sz="4512"/>
            </a:pPr>
            <a:r>
              <a:rPr b="1"/>
              <a:t>Integrate Context-Aware Assistance using RAG</a:t>
            </a:r>
            <a:r>
              <a:t> :   </a:t>
            </a:r>
          </a:p>
          <a:p>
            <a:pPr lvl="2" marL="1641475" indent="-447675" defTabSz="775969">
              <a:spcBef>
                <a:spcPts val="5500"/>
              </a:spcBef>
              <a:defRPr sz="4512"/>
            </a:pPr>
            <a:r>
              <a:rPr sz="3384"/>
              <a:t>Use </a:t>
            </a:r>
            <a:r>
              <a:rPr b="1" sz="3384"/>
              <a:t>Retrieval-Augmented Generation (RAG)</a:t>
            </a:r>
            <a:r>
              <a:rPr sz="3384"/>
              <a:t> to fetch real-time, contextually relevant information.</a:t>
            </a:r>
            <a:endParaRPr sz="3384"/>
          </a:p>
          <a:p>
            <a:pPr lvl="2" marL="1641475" indent="-447675" defTabSz="775969">
              <a:spcBef>
                <a:spcPts val="5500"/>
              </a:spcBef>
              <a:defRPr sz="4512"/>
            </a:pPr>
            <a:r>
              <a:rPr sz="3384"/>
              <a:t>Ensure the system adapts to dynamic queries and provides accurate, up-to-date responses.</a:t>
            </a:r>
          </a:p>
          <a:p>
            <a:pPr marL="596900" indent="-596900" defTabSz="775969">
              <a:spcBef>
                <a:spcPts val="5500"/>
              </a:spcBef>
              <a:defRPr sz="4512"/>
            </a:pPr>
            <a:r>
              <a:rPr b="1"/>
              <a:t>Promote Inclusivity And Accessibility</a:t>
            </a:r>
            <a:r>
              <a:t>:</a:t>
            </a:r>
            <a:r>
              <a:rPr sz="3008"/>
              <a:t> </a:t>
            </a:r>
            <a:endParaRPr sz="3008"/>
          </a:p>
          <a:p>
            <a:pPr lvl="2" marL="1641475" indent="-447675" defTabSz="775969">
              <a:spcBef>
                <a:spcPts val="5500"/>
              </a:spcBef>
              <a:defRPr sz="4512"/>
            </a:pPr>
            <a:r>
              <a:rPr sz="3384"/>
              <a:t>Design the system to be accessible across platforms (web, mobile, kiosks).</a:t>
            </a:r>
            <a:endParaRPr sz="3384"/>
          </a:p>
          <a:p>
            <a:pPr lvl="2" marL="1641475" indent="-447675" defTabSz="775969">
              <a:spcBef>
                <a:spcPts val="5500"/>
              </a:spcBef>
              <a:defRPr sz="4512"/>
            </a:pPr>
            <a:r>
              <a:rPr sz="3384"/>
              <a:t>Ensure compatibility with assistive technologies (e.g., screen readers) . </a:t>
            </a:r>
            <a:endParaRPr sz="3384"/>
          </a:p>
          <a:p>
            <a:pPr lvl="2" marL="1641475" indent="-447675" defTabSz="775969">
              <a:spcBef>
                <a:spcPts val="5500"/>
              </a:spcBef>
              <a:defRPr sz="4512"/>
            </a:pPr>
            <a:r>
              <a:rPr sz="3384"/>
              <a:t>Prioritize user privacy and data security.</a:t>
            </a:r>
          </a:p>
        </p:txBody>
      </p:sp>
      <p:pic>
        <p:nvPicPr>
          <p:cNvPr id="155" name="2022-02-17-Sign-Language.png" descr="2022-02-17-Sign-Language.png"/>
          <p:cNvPicPr>
            <a:picLocks noChangeAspect="1"/>
          </p:cNvPicPr>
          <p:nvPr/>
        </p:nvPicPr>
        <p:blipFill>
          <a:blip r:embed="rId2">
            <a:alphaModFix amt="12436"/>
            <a:extLst/>
          </a:blip>
          <a:stretch>
            <a:fillRect/>
          </a:stretch>
        </p:blipFill>
        <p:spPr>
          <a:xfrm>
            <a:off x="1585545" y="1117100"/>
            <a:ext cx="20052323" cy="1093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ptimise for Scalability and Adaptability:…"/>
          <p:cNvSpPr txBox="1"/>
          <p:nvPr>
            <p:ph type="body" idx="1"/>
          </p:nvPr>
        </p:nvSpPr>
        <p:spPr>
          <a:xfrm>
            <a:off x="2210429" y="0"/>
            <a:ext cx="21005801" cy="13716001"/>
          </a:xfrm>
          <a:prstGeom prst="rect">
            <a:avLst/>
          </a:prstGeom>
        </p:spPr>
        <p:txBody>
          <a:bodyPr/>
          <a:lstStyle/>
          <a:p>
            <a:pPr marL="596900" indent="-596900" defTabSz="775969">
              <a:lnSpc>
                <a:spcPct val="120000"/>
              </a:lnSpc>
              <a:spcBef>
                <a:spcPts val="5500"/>
              </a:spcBef>
              <a:defRPr b="1" sz="4512"/>
            </a:pPr>
            <a:r>
              <a:t>Optimise for Scalability and Adaptability: </a:t>
            </a:r>
          </a:p>
          <a:p>
            <a:pPr lvl="2" marL="1790700" indent="-596900" defTabSz="775969">
              <a:lnSpc>
                <a:spcPct val="120000"/>
              </a:lnSpc>
              <a:spcBef>
                <a:spcPts val="5500"/>
              </a:spcBef>
              <a:defRPr sz="3384"/>
            </a:pPr>
            <a:r>
              <a:t>Build a modular system that can easily integrate new sign languages with minimal data.</a:t>
            </a:r>
          </a:p>
          <a:p>
            <a:pPr lvl="2" marL="1641475" indent="-447675" defTabSz="429768">
              <a:lnSpc>
                <a:spcPct val="120000"/>
              </a:lnSpc>
              <a:spcBef>
                <a:spcPts val="0"/>
              </a:spcBef>
              <a:defRPr sz="3384"/>
            </a:pPr>
            <a:r>
              <a:t>Optimise the AI models for deployment on low-resource devices (e.g., edge devices, smartphones).</a:t>
            </a:r>
          </a:p>
          <a:p>
            <a:pPr lvl="2" marL="1641475" indent="-447675" defTabSz="429768">
              <a:lnSpc>
                <a:spcPct val="120000"/>
              </a:lnSpc>
              <a:spcBef>
                <a:spcPts val="0"/>
              </a:spcBef>
              <a:defRPr sz="3384"/>
            </a:pPr>
            <a:r>
              <a:t>Enable offline functionality for areas with limited internet connectivity.</a:t>
            </a:r>
          </a:p>
          <a:p>
            <a:pPr lvl="2" marL="1641475" indent="-447675" defTabSz="429768">
              <a:lnSpc>
                <a:spcPct val="120000"/>
              </a:lnSpc>
              <a:spcBef>
                <a:spcPts val="0"/>
              </a:spcBef>
              <a:defRPr sz="3384"/>
            </a:pPr>
          </a:p>
          <a:p>
            <a:pPr lvl="2" marL="0" indent="859536" defTabSz="429768">
              <a:lnSpc>
                <a:spcPct val="120000"/>
              </a:lnSpc>
              <a:spcBef>
                <a:spcPts val="0"/>
              </a:spcBef>
              <a:buSzTx/>
              <a:buNone/>
              <a:defRPr sz="3384"/>
            </a:pPr>
          </a:p>
          <a:p>
            <a:pPr marL="497416" indent="-497416" defTabSz="429768">
              <a:lnSpc>
                <a:spcPct val="120000"/>
              </a:lnSpc>
              <a:spcBef>
                <a:spcPts val="1200"/>
              </a:spcBef>
              <a:defRPr b="1" sz="4512"/>
            </a:pPr>
            <a:r>
              <a:t>Demonstrate Measurable Impact :</a:t>
            </a: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2" marL="1641475" indent="-447675" defTabSz="429768">
              <a:lnSpc>
                <a:spcPct val="120000"/>
              </a:lnSpc>
              <a:spcBef>
                <a:spcPts val="0"/>
              </a:spcBef>
              <a:defRPr sz="3384"/>
            </a:pPr>
            <a:r>
              <a:t>Conduct pilot tests with deaf communities to gather feedback and improve the system.</a:t>
            </a:r>
          </a:p>
          <a:p>
            <a:pPr lvl="2" marL="1641475" indent="-447675" defTabSz="429768">
              <a:lnSpc>
                <a:spcPct val="120000"/>
              </a:lnSpc>
              <a:spcBef>
                <a:spcPts val="300"/>
              </a:spcBef>
              <a:defRPr sz="3384"/>
            </a:pPr>
            <a:r>
              <a:t>Measure key metrics:</a:t>
            </a:r>
          </a:p>
          <a:p>
            <a:pPr lvl="3" marL="2238375" indent="-447675" defTabSz="429768">
              <a:lnSpc>
                <a:spcPct val="120000"/>
              </a:lnSpc>
              <a:spcBef>
                <a:spcPts val="0"/>
              </a:spcBef>
              <a:defRPr sz="3384"/>
            </a:pPr>
            <a:r>
              <a:t>Accuracy of sign language recognition.</a:t>
            </a:r>
          </a:p>
          <a:p>
            <a:pPr lvl="3" marL="2238375" indent="-447675" defTabSz="429768">
              <a:lnSpc>
                <a:spcPct val="120000"/>
              </a:lnSpc>
              <a:spcBef>
                <a:spcPts val="0"/>
              </a:spcBef>
              <a:defRPr sz="3384"/>
            </a:pPr>
            <a:r>
              <a:t>Response time for real-time translation.</a:t>
            </a:r>
          </a:p>
          <a:p>
            <a:pPr lvl="3" marL="2238375" indent="-447675" defTabSz="429768">
              <a:lnSpc>
                <a:spcPct val="120000"/>
              </a:lnSpc>
              <a:spcBef>
                <a:spcPts val="0"/>
              </a:spcBef>
              <a:defRPr sz="3384"/>
            </a:pPr>
            <a:r>
              <a:t>User satisfaction and ease of use.</a:t>
            </a:r>
          </a:p>
          <a:p>
            <a:pPr lvl="3" marL="2238375" indent="-447675" defTabSz="429768">
              <a:lnSpc>
                <a:spcPct val="120000"/>
              </a:lnSpc>
              <a:spcBef>
                <a:spcPts val="0"/>
              </a:spcBef>
              <a:defRPr sz="3384"/>
            </a:pPr>
            <a:r>
              <a:t>Showcase real-world applications in healthcare, education, and emergency services.</a:t>
            </a:r>
          </a:p>
          <a:p>
            <a:pPr lvl="2" marL="1691216" indent="-497416" defTabSz="429768">
              <a:lnSpc>
                <a:spcPct val="120000"/>
              </a:lnSpc>
              <a:spcBef>
                <a:spcPts val="0"/>
              </a:spcBef>
              <a:defRPr sz="3384"/>
            </a:pPr>
          </a:p>
          <a:p>
            <a:pPr lvl="2" marL="0" indent="859536" defTabSz="429768">
              <a:lnSpc>
                <a:spcPct val="120000"/>
              </a:lnSpc>
              <a:spcBef>
                <a:spcPts val="0"/>
              </a:spcBef>
              <a:buSzTx/>
              <a:buNone/>
              <a:defRPr sz="3384"/>
            </a:pPr>
          </a:p>
          <a:p>
            <a:pPr marL="497416" indent="-497416" defTabSz="429768">
              <a:lnSpc>
                <a:spcPct val="120000"/>
              </a:lnSpc>
              <a:spcBef>
                <a:spcPts val="1200"/>
              </a:spcBef>
              <a:defRPr b="1" sz="4512"/>
            </a:pPr>
            <a:r>
              <a:t>Foster Collaboration and Adoption :</a:t>
            </a:r>
            <a:endParaRPr b="0">
              <a:latin typeface="Helvetica"/>
              <a:ea typeface="Helvetica"/>
              <a:cs typeface="Helvetica"/>
              <a:sym typeface="Helvetica"/>
            </a:endParaRPr>
          </a:p>
          <a:p>
            <a:pPr lvl="2" marL="1691216" indent="-497416" defTabSz="429768">
              <a:lnSpc>
                <a:spcPct val="120000"/>
              </a:lnSpc>
              <a:spcBef>
                <a:spcPts val="0"/>
              </a:spcBef>
              <a:defRPr sz="3384"/>
            </a:pPr>
            <a:r>
              <a:t>Partner with NGOs, governments, and educational institutions for large-scale deployment.</a:t>
            </a:r>
          </a:p>
          <a:p>
            <a:pPr lvl="2" marL="1691216" indent="-497416" defTabSz="429768">
              <a:lnSpc>
                <a:spcPct val="120000"/>
              </a:lnSpc>
              <a:spcBef>
                <a:spcPts val="0"/>
              </a:spcBef>
              <a:defRPr sz="3384"/>
            </a:pPr>
            <a:r>
              <a:t>Raise awareness about the importance of inclusive communication tools.</a:t>
            </a:r>
          </a:p>
          <a:p>
            <a:pPr lvl="2" marL="1691216" indent="-497416" defTabSz="429768">
              <a:lnSpc>
                <a:spcPct val="120000"/>
              </a:lnSpc>
              <a:spcBef>
                <a:spcPts val="0"/>
              </a:spcBef>
              <a:defRPr sz="3384"/>
            </a:pPr>
            <a:r>
              <a:t>Provide training and resources to help users adopt the technology effectively.</a:t>
            </a:r>
          </a:p>
        </p:txBody>
      </p:sp>
      <p:pic>
        <p:nvPicPr>
          <p:cNvPr id="158" name="2022-02-17-Sign-Language.png" descr="2022-02-17-Sign-Language.png"/>
          <p:cNvPicPr>
            <a:picLocks noChangeAspect="1"/>
          </p:cNvPicPr>
          <p:nvPr/>
        </p:nvPicPr>
        <p:blipFill>
          <a:blip r:embed="rId2">
            <a:alphaModFix amt="9592"/>
            <a:extLst/>
          </a:blip>
          <a:stretch>
            <a:fillRect/>
          </a:stretch>
        </p:blipFill>
        <p:spPr>
          <a:xfrm>
            <a:off x="8405" y="-417972"/>
            <a:ext cx="23737580" cy="12944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A-men-looking-through-visuals.jpg" descr="A-men-looking-through-visuals.jpg"/>
          <p:cNvPicPr>
            <a:picLocks noChangeAspect="1"/>
          </p:cNvPicPr>
          <p:nvPr>
            <p:ph type="pic" idx="21"/>
          </p:nvPr>
        </p:nvPicPr>
        <p:blipFill>
          <a:blip r:embed="rId2">
            <a:alphaModFix amt="76722"/>
            <a:extLst/>
          </a:blip>
          <a:srcRect l="8471" t="0" r="8471" b="0"/>
          <a:stretch>
            <a:fillRect/>
          </a:stretch>
        </p:blipFill>
        <p:spPr>
          <a:xfrm>
            <a:off x="13165980" y="952500"/>
            <a:ext cx="9525001" cy="11468100"/>
          </a:xfrm>
          <a:prstGeom prst="rect">
            <a:avLst/>
          </a:prstGeom>
        </p:spPr>
      </p:pic>
      <p:sp>
        <p:nvSpPr>
          <p:cNvPr id="161" name="Methodology and 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Methodology and 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lumOff val="168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roblem Analysis and Requirement Gathering 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Problem Analysis and Requirement Gathering</a:t>
            </a:r>
            <a:r>
              <a:t> : </a:t>
            </a:r>
          </a:p>
          <a:p>
            <a:pPr lvl="2"/>
            <a:r>
              <a:rPr b="1"/>
              <a:t>Objective</a:t>
            </a:r>
            <a:r>
              <a:t>: Understand the needs of the deaf/hard-of-hearing community and define system requirements.</a:t>
            </a:r>
          </a:p>
          <a:p>
            <a:pPr lvl="2"/>
            <a:r>
              <a:t>Steps</a:t>
            </a:r>
            <a:r>
              <a:t>:</a:t>
            </a:r>
          </a:p>
          <a:p>
            <a:pPr lvl="4">
              <a:defRPr sz="3600"/>
            </a:pPr>
            <a:r>
              <a:t>Conduct surveys and interviews with deaf users, interpreters, and stakeholders.</a:t>
            </a:r>
          </a:p>
          <a:p>
            <a:pPr lvl="4">
              <a:defRPr sz="3600"/>
            </a:pPr>
            <a:r>
              <a:t>Identify key pain points (e.g., lack of real-time translation, limited access to information).</a:t>
            </a:r>
          </a:p>
          <a:p>
            <a:pPr lvl="4">
              <a:defRPr sz="3600"/>
            </a:pPr>
            <a:r>
              <a:t>Define functional and non-functional requirements (e.g., accuracy, latency, scalability).</a:t>
            </a:r>
          </a:p>
        </p:txBody>
      </p:sp>
      <p:pic>
        <p:nvPicPr>
          <p:cNvPr id="164" name="2022-02-17-Sign-Language.png" descr="2022-02-17-Sign-Language.png"/>
          <p:cNvPicPr>
            <a:picLocks noChangeAspect="1"/>
          </p:cNvPicPr>
          <p:nvPr/>
        </p:nvPicPr>
        <p:blipFill>
          <a:blip r:embed="rId2">
            <a:alphaModFix amt="11886"/>
            <a:extLst/>
          </a:blip>
          <a:stretch>
            <a:fillRect/>
          </a:stretch>
        </p:blipFill>
        <p:spPr>
          <a:xfrm>
            <a:off x="3084100" y="2028500"/>
            <a:ext cx="19050001" cy="1038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